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7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F1DF-894F-9D41-4B0F-2F4A335B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14A581-E92B-628E-CD49-F67CD47568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A9499-EA32-A5A9-B882-2B0F9D96B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B9F1-23D4-499E-ADC5-FF5C6A5CEFFC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807FC-FCB8-078F-B08E-6CA312C83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114FA-9888-9C44-2FBA-2D8572840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8FC0-62CB-407A-836C-8BC8B25F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41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E6B8-1C9C-9AE6-3B69-DBD749FF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DED92-779C-0F98-136B-0D2DA5E53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6A29C-C6E3-81CF-5256-30A593018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B9F1-23D4-499E-ADC5-FF5C6A5CEFFC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FB102-2F1E-6E55-C31C-BB9A2EF73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50742-AF14-DC79-A8B2-4040835C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8FC0-62CB-407A-836C-8BC8B25F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23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2BDEDF-690D-A6C5-E8B5-FE78DABC5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A595EC-2573-43DD-6EEA-6BD2204FB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876E4-A2FA-E977-3F86-36EEAB814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B9F1-23D4-499E-ADC5-FF5C6A5CEFFC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FE834-231B-D235-F099-E452F228F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A0A39-DD82-5D3E-0070-7BF77F27A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8FC0-62CB-407A-836C-8BC8B25F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66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A095C-738B-CE75-3336-CBE8805B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620F9-B2F0-A3EA-FB28-6067193A8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57695-DD51-11E6-6228-2E033E793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B9F1-23D4-499E-ADC5-FF5C6A5CEFFC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09C5A-A913-5DFE-18B8-145059DB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8C792-8F0D-13AD-9BAD-F2CC60E62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8FC0-62CB-407A-836C-8BC8B25F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50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45505-F319-BC78-9B0E-16DB2AA32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1685F-3D67-BC9D-A7A4-811676DFC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B36B2-04BD-0938-18D8-8BB698441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B9F1-23D4-499E-ADC5-FF5C6A5CEFFC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BFC96-72AA-41AC-3D1C-0AD7BD78E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553A-49DA-1EFB-1B19-F57B732D3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8FC0-62CB-407A-836C-8BC8B25F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9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15A67-191D-7DE0-D1DC-579B4527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2A012-70BC-677A-6568-4D5F5F1A2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45CB9-F311-8050-FF81-202A24922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8ACB2-E2D5-988F-FD8E-5709FCE8B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B9F1-23D4-499E-ADC5-FF5C6A5CEFFC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D0956-D610-3659-F27D-A7D02A8FC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3B9E5-2C55-AB1D-7B5E-F189AFEB6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8FC0-62CB-407A-836C-8BC8B25F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90EF-1238-59A0-81C0-EBB5D3FB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2FF41-427F-4F63-F515-ACD1D8C4F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CE387-BA57-E5B1-BCC1-2D53B60F6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25A75-3B41-D515-033F-1CA5E7D5C4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C25423-890F-2642-AC70-C9B759E264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9C23C9-1824-2BFD-59C0-CEB23802D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B9F1-23D4-499E-ADC5-FF5C6A5CEFFC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B57321-CED9-B247-EDDB-9B8CE560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CDDC28-F32B-89A2-0147-1A1FD20A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8FC0-62CB-407A-836C-8BC8B25F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6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EA27-0918-DDEF-5EE1-0715EE12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A4A56-D08E-D8C5-78B2-E1CBCC26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B9F1-23D4-499E-ADC5-FF5C6A5CEFFC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2C640-1BA7-9427-E476-C3ECE1DED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FC267-19DC-C2B0-0206-2C3377CA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8FC0-62CB-407A-836C-8BC8B25F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5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FBC2BC-AEB7-916F-34CB-C7990AF3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B9F1-23D4-499E-ADC5-FF5C6A5CEFFC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682A68-5F15-B085-F04F-63776112B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1948A-3477-85BB-9DB2-E5932D02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8FC0-62CB-407A-836C-8BC8B25F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92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E6EC2-4A8F-F885-2CD1-19A54170F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8FF48-479A-1C86-96BA-2D7F82185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62C52-8E42-E402-1D4C-3F1181C81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4C12C-FEB7-8162-8B6B-8DBC51D56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B9F1-23D4-499E-ADC5-FF5C6A5CEFFC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E2779-A0A7-EA4A-DE58-D39AECABD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EDB3A-0DD1-8FDE-F8BA-C8D557EB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8FC0-62CB-407A-836C-8BC8B25F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74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15BBA-9274-1C61-9DDC-2A8B59D4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605C55-5CFB-1A99-1873-63548B6C0C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8E8BD-2035-8162-770D-F0C46D6BC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FF142-FD92-FC03-4C63-F59123C0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B9F1-23D4-499E-ADC5-FF5C6A5CEFFC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01ADF-4723-D627-40FE-834ED771A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CEEBF-5E63-3DF6-7802-11F5367F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8FC0-62CB-407A-836C-8BC8B25F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36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84A41-9208-4C75-53CE-C51C85DF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1226B-8E5D-AA57-413E-E344E92EA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FC89A-7929-80A3-4727-2E2AFE5C6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FB9F1-23D4-499E-ADC5-FF5C6A5CEFFC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00A1F-2A1B-E9E8-33F4-3D7FB5243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14444-B1BB-992F-A892-F55B2836FC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028FC0-62CB-407A-836C-8BC8B25F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5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4.19756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tuna/optun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ndXiaoming/pyka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5974-F269-AA3D-E1EF-C003EFDDA6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Evaluating ML Models for Modelling Piezo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9634D-F3B7-304F-E603-953607CAB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29.7.24</a:t>
            </a:r>
          </a:p>
          <a:p>
            <a:r>
              <a:rPr lang="en-US" dirty="0"/>
              <a:t>David Kleindiek</a:t>
            </a:r>
          </a:p>
        </p:txBody>
      </p:sp>
    </p:spTree>
    <p:extLst>
      <p:ext uri="{BB962C8B-B14F-4D97-AF65-F5344CB8AC3E}">
        <p14:creationId xmlns:p14="http://schemas.microsoft.com/office/powerpoint/2010/main" val="581577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760D6-BDBA-EAF4-3B23-06DBB58F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KAN: Training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03A02-56CF-D53A-E4C6-6F7D5F34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92DC6F-4E0F-D253-FAA3-59D69A8F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43" y="1728439"/>
            <a:ext cx="8612777" cy="4686438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89BE26D2-85D6-58F7-8A22-3C67FF0CDC8F}"/>
              </a:ext>
            </a:extLst>
          </p:cNvPr>
          <p:cNvSpPr txBox="1"/>
          <p:nvPr/>
        </p:nvSpPr>
        <p:spPr>
          <a:xfrm>
            <a:off x="8112154" y="6142731"/>
            <a:ext cx="341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https://arxiv.org/abs/2404.19756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62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E834-656C-C65C-5EC0-FF6BB54F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Metrics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967F8-D59D-BE20-6D7F-C467C2250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395DA-CB56-65AC-1DEF-05B66232D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34" y="2413439"/>
            <a:ext cx="11009432" cy="37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16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5578E-C0D3-2698-1DDB-473C70DC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Hysteresis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84EAD-D37D-584A-388A-0A898182F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09493"/>
            <a:ext cx="10515600" cy="646234"/>
          </a:xfrm>
        </p:spPr>
        <p:txBody>
          <a:bodyPr/>
          <a:lstStyle/>
          <a:p>
            <a:r>
              <a:rPr lang="en-GB" dirty="0"/>
              <a:t>Turning points pose a problem for neural network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8471B-EB08-4B22-6D97-1DE45320B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1" b="391"/>
          <a:stretch/>
        </p:blipFill>
        <p:spPr>
          <a:xfrm>
            <a:off x="443736" y="1633611"/>
            <a:ext cx="10633701" cy="39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66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5578E-C0D3-2698-1DDB-473C70DC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Hysteresis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84EAD-D37D-584A-388A-0A898182F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09493"/>
            <a:ext cx="10515600" cy="64623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8471B-EB08-4B22-6D97-1DE45320B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" r="143"/>
          <a:stretch/>
        </p:blipFill>
        <p:spPr>
          <a:xfrm>
            <a:off x="443736" y="1633611"/>
            <a:ext cx="10633701" cy="39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62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0189F-D98F-2DC4-7FCC-57A68B0D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Creep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2F939-4320-2144-89BA-0F855D44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Vanilla NN and LSTM </a:t>
            </a:r>
            <a:r>
              <a:rPr lang="en-GB" dirty="0" err="1"/>
              <a:t>deficate</a:t>
            </a:r>
            <a:r>
              <a:rPr lang="en-GB" dirty="0"/>
              <a:t> slightly</a:t>
            </a:r>
          </a:p>
          <a:p>
            <a:r>
              <a:rPr lang="en-GB" dirty="0"/>
              <a:t>KAN near perfect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EB70A-0059-4B09-554F-EBA0851E1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496" y="3342997"/>
            <a:ext cx="11557009" cy="33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95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70409-C9DC-9360-19FF-576211C71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Creep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CD871-241E-7F36-D36C-F8409EEE3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Endposition</a:t>
            </a:r>
            <a:r>
              <a:rPr lang="en-GB" dirty="0"/>
              <a:t> + encoder noise characteristic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2D1B0-AE17-9B9A-7831-5C6705258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46" y="3239493"/>
            <a:ext cx="11438709" cy="346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92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B2E99-0EB1-DCF8-C968-5AA84FF1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Outlook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77CBF-E3A2-54EF-2958-D6A8AC7E4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an inverse model</a:t>
            </a:r>
            <a:r>
              <a:rPr lang="en-US" dirty="0"/>
              <a:t> to compensate the effects</a:t>
            </a:r>
          </a:p>
          <a:p>
            <a:r>
              <a:rPr lang="en-US" dirty="0"/>
              <a:t>Extend model to predict voltage for goal position</a:t>
            </a:r>
          </a:p>
          <a:p>
            <a:r>
              <a:rPr lang="en-US" dirty="0"/>
              <a:t>Integrate models into the controller of the manipulators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1108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 descr="A circular object with many small objects&#10;&#10;Description automatically generated">
            <a:extLst>
              <a:ext uri="{FF2B5EF4-FFF2-40B4-BE49-F238E27FC236}">
                <a16:creationId xmlns:a16="http://schemas.microsoft.com/office/drawing/2014/main" id="{81CF8B47-3094-9BDC-3C97-00FBE1D16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493" y="681037"/>
            <a:ext cx="6019401" cy="3386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1640A9-1E02-8C8A-8330-A01C0061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F6DDE-9F98-1ACA-51F1-B4887A463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Nanoprobing</a:t>
            </a:r>
          </a:p>
          <a:p>
            <a:r>
              <a:rPr lang="en-US" dirty="0"/>
              <a:t>Semiconductors Failure Analysis</a:t>
            </a:r>
          </a:p>
          <a:p>
            <a:endParaRPr lang="en-US" dirty="0"/>
          </a:p>
        </p:txBody>
      </p:sp>
      <p:pic>
        <p:nvPicPr>
          <p:cNvPr id="13" name="Picture 1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1083DC0D-126D-E17B-331C-814C8C3AC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" y="3109217"/>
            <a:ext cx="6204313" cy="349061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D50B27-5333-F63B-3BDB-C6D980B24634}"/>
              </a:ext>
            </a:extLst>
          </p:cNvPr>
          <p:cNvSpPr txBox="1">
            <a:spLocks/>
          </p:cNvSpPr>
          <p:nvPr/>
        </p:nvSpPr>
        <p:spPr>
          <a:xfrm>
            <a:off x="5958492" y="4033731"/>
            <a:ext cx="5547707" cy="2295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Driven by piezo motors</a:t>
            </a:r>
          </a:p>
          <a:p>
            <a:r>
              <a:rPr lang="en-US" dirty="0"/>
              <a:t>Sub-</a:t>
            </a:r>
            <a:r>
              <a:rPr lang="en-US" dirty="0" err="1"/>
              <a:t>nanometre</a:t>
            </a:r>
            <a:r>
              <a:rPr lang="en-US" dirty="0"/>
              <a:t> accuracy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390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mechanical device&#10;&#10;Description automatically generated">
            <a:extLst>
              <a:ext uri="{FF2B5EF4-FFF2-40B4-BE49-F238E27FC236}">
                <a16:creationId xmlns:a16="http://schemas.microsoft.com/office/drawing/2014/main" id="{BA46C36B-B1FE-DFFF-BCB3-5B7CFEC07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568" y="3763059"/>
            <a:ext cx="5182266" cy="2915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8E0543-AA87-3D36-491F-8614EF90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D70EEF-1E2E-F3AD-D551-D6DF1CE2805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MM3E</a:t>
            </a:r>
          </a:p>
          <a:p>
            <a:r>
              <a:rPr lang="en-US" dirty="0"/>
              <a:t>Three axis</a:t>
            </a:r>
          </a:p>
          <a:p>
            <a:r>
              <a:rPr lang="en-US" dirty="0"/>
              <a:t>Input voltage:		-80V to 80V</a:t>
            </a:r>
          </a:p>
          <a:p>
            <a:r>
              <a:rPr lang="en-US" dirty="0"/>
              <a:t>Max displacement:	a, b=20µm, c=3µm</a:t>
            </a:r>
          </a:p>
          <a:p>
            <a:r>
              <a:rPr lang="en-US" dirty="0"/>
              <a:t>Encoder resolution:	a, b=250nm c=20nm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C Axis used to capture data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B91824B-700B-7F26-4C0D-53A26492D94C}"/>
              </a:ext>
            </a:extLst>
          </p:cNvPr>
          <p:cNvSpPr/>
          <p:nvPr/>
        </p:nvSpPr>
        <p:spPr>
          <a:xfrm>
            <a:off x="1090568" y="5469622"/>
            <a:ext cx="646343" cy="289420"/>
          </a:xfrm>
          <a:prstGeom prst="rightArrow">
            <a:avLst>
              <a:gd name="adj1" fmla="val 50000"/>
              <a:gd name="adj2" fmla="val 75714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98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6D059F-F6E9-431B-3090-2C63142B2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6566" y="2874351"/>
            <a:ext cx="7958867" cy="3821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FFBFE1-7C63-3F5B-E028-35D7CD9D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Hysteresis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2A3FCC-17D0-7F41-0064-07EC3BF4D3CA}"/>
              </a:ext>
            </a:extLst>
          </p:cNvPr>
          <p:cNvSpPr txBox="1">
            <a:spLocks/>
          </p:cNvSpPr>
          <p:nvPr/>
        </p:nvSpPr>
        <p:spPr>
          <a:xfrm>
            <a:off x="838200" y="1548788"/>
            <a:ext cx="8544886" cy="2295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Non-linear relation between input voltage and displacement</a:t>
            </a:r>
          </a:p>
          <a:p>
            <a:r>
              <a:rPr lang="en-US" dirty="0"/>
              <a:t>Dependent on current and past applied voltages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526768-61C3-11ED-D968-842BB8A73908}"/>
              </a:ext>
            </a:extLst>
          </p:cNvPr>
          <p:cNvSpPr txBox="1">
            <a:spLocks/>
          </p:cNvSpPr>
          <p:nvPr/>
        </p:nvSpPr>
        <p:spPr>
          <a:xfrm>
            <a:off x="6096000" y="1548788"/>
            <a:ext cx="5257800" cy="2295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22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4F6ED-E742-4BFF-CA59-4FE931B7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Challenges: Creep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B0CCC-3F28-CC21-0AFC-2AE18194C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Slow drift of displacement after voltage step</a:t>
            </a:r>
          </a:p>
          <a:p>
            <a:r>
              <a:rPr lang="en-US" dirty="0"/>
              <a:t>Up to 15% deviation from desired position</a:t>
            </a:r>
          </a:p>
          <a:p>
            <a:r>
              <a:rPr lang="en-US" dirty="0"/>
              <a:t>Time dependent on previous applied voltages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107594-956D-7CA2-FB6D-E5D23CDBB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5" y="3600995"/>
            <a:ext cx="10564941" cy="277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83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6CFA6-BF32-0BFE-E9A6-F331209F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722B-96AD-66AE-2DCF-F2AB73790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Modified random walk</a:t>
            </a:r>
            <a:endParaRPr lang="en-GB" dirty="0"/>
          </a:p>
          <a:p>
            <a:r>
              <a:rPr lang="en-GB" dirty="0"/>
              <a:t>&gt;32 hours of movement data</a:t>
            </a:r>
          </a:p>
          <a:p>
            <a:r>
              <a:rPr lang="en-GB" dirty="0"/>
              <a:t>&gt;7 hours of creep recording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CFBC5-ACAF-C613-18B5-EED10A502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2" y="3429000"/>
            <a:ext cx="11355977" cy="321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66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3EBE-7479-5176-B9D8-EBFD65CF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</a:t>
            </a:r>
            <a:r>
              <a:rPr lang="en-GB" dirty="0" err="1"/>
              <a:t>enginering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E3ABE-E396-AA2D-5AAC-D9B1774F5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Dependency on past applied voltages</a:t>
            </a:r>
          </a:p>
          <a:p>
            <a:r>
              <a:rPr lang="en-GB" dirty="0"/>
              <a:t>Step size</a:t>
            </a:r>
          </a:p>
          <a:p>
            <a:endParaRPr lang="en-GB" dirty="0"/>
          </a:p>
          <a:p>
            <a:pPr>
              <a:buFont typeface="Wingdings" panose="05000000000000000000" pitchFamily="2" charset="2"/>
              <a:buChar char="è"/>
            </a:pPr>
            <a:r>
              <a:rPr lang="en-GB" dirty="0">
                <a:sym typeface="Wingdings" panose="05000000000000000000" pitchFamily="2" charset="2"/>
              </a:rPr>
              <a:t>Rolling exponential sums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GB" dirty="0">
                <a:sym typeface="Wingdings" panose="05000000000000000000" pitchFamily="2" charset="2"/>
              </a:rPr>
              <a:t>Lagged position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GB" dirty="0"/>
              <a:t>Voltage differentiating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Lasso regression for feature selection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990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0179D-B703-09A5-0C00-468684B5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64F2-4C81-9AF2-DE93-CED3FC6EA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  <a:p>
            <a:r>
              <a:rPr lang="en-GB" dirty="0"/>
              <a:t>Vanilla Neural Network</a:t>
            </a:r>
          </a:p>
          <a:p>
            <a:r>
              <a:rPr lang="en-GB" dirty="0"/>
              <a:t>Long short-term memory</a:t>
            </a:r>
          </a:p>
          <a:p>
            <a:r>
              <a:rPr lang="en-US" dirty="0"/>
              <a:t>Kolmogorov-Arnold Networks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Hyperparameter Optimization Framework:</a:t>
            </a:r>
          </a:p>
        </p:txBody>
      </p:sp>
      <p:pic>
        <p:nvPicPr>
          <p:cNvPr id="5" name="Picture 4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DC3DB33C-4CA5-01DF-944E-1719A815F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84" y="4886083"/>
            <a:ext cx="6221865" cy="1306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064F9-1E34-6467-38FC-0D54202C76F4}"/>
              </a:ext>
            </a:extLst>
          </p:cNvPr>
          <p:cNvSpPr txBox="1"/>
          <p:nvPr/>
        </p:nvSpPr>
        <p:spPr>
          <a:xfrm>
            <a:off x="3695230" y="6008009"/>
            <a:ext cx="358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https://github.com/optuna/optuna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447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17D1-902E-E8D8-6279-09A1FA8F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KAN: Kolmogorov-Arnold Networks</a:t>
            </a:r>
          </a:p>
        </p:txBody>
      </p:sp>
      <p:pic>
        <p:nvPicPr>
          <p:cNvPr id="5" name="Content Placeholder 4" descr="A diagram of a complex structure&#10;&#10;Description automatically generated with medium confidence">
            <a:extLst>
              <a:ext uri="{FF2B5EF4-FFF2-40B4-BE49-F238E27FC236}">
                <a16:creationId xmlns:a16="http://schemas.microsoft.com/office/drawing/2014/main" id="{2E396325-B678-19EE-4126-4739D0699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6" y="1292963"/>
            <a:ext cx="8350533" cy="525588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FFE307-4BA4-7E31-0EFB-A2A2BD75D22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FF0656-74C9-0EF7-9CB0-869631C0EACA}"/>
              </a:ext>
            </a:extLst>
          </p:cNvPr>
          <p:cNvSpPr txBox="1">
            <a:spLocks/>
          </p:cNvSpPr>
          <p:nvPr/>
        </p:nvSpPr>
        <p:spPr>
          <a:xfrm>
            <a:off x="8845289" y="1690688"/>
            <a:ext cx="27802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Faster scaling</a:t>
            </a:r>
          </a:p>
          <a:p>
            <a:r>
              <a:rPr lang="en-GB" dirty="0"/>
              <a:t>Interpretability</a:t>
            </a:r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7C426-D401-DBEC-48D1-15193415A7F3}"/>
              </a:ext>
            </a:extLst>
          </p:cNvPr>
          <p:cNvSpPr txBox="1"/>
          <p:nvPr/>
        </p:nvSpPr>
        <p:spPr>
          <a:xfrm>
            <a:off x="7949233" y="6431648"/>
            <a:ext cx="414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https://github.com/KindXiaoming/pykan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4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257</Words>
  <Application>Microsoft Office PowerPoint</Application>
  <PresentationFormat>Widescreen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Wingdings</vt:lpstr>
      <vt:lpstr>Office Theme</vt:lpstr>
      <vt:lpstr>Evaluating ML Models for Modelling Piezo Dynamics</vt:lpstr>
      <vt:lpstr>Introduction</vt:lpstr>
      <vt:lpstr>Devices</vt:lpstr>
      <vt:lpstr>Challenges: Hysteresis</vt:lpstr>
      <vt:lpstr>Challenges: Creep</vt:lpstr>
      <vt:lpstr>Data collection</vt:lpstr>
      <vt:lpstr>Feature enginering</vt:lpstr>
      <vt:lpstr>Models</vt:lpstr>
      <vt:lpstr>KAN: Kolmogorov-Arnold Networks</vt:lpstr>
      <vt:lpstr>KAN: Training</vt:lpstr>
      <vt:lpstr>Metrics</vt:lpstr>
      <vt:lpstr>Evaluation: Hysteresis</vt:lpstr>
      <vt:lpstr>Evaluation: Hysteresis</vt:lpstr>
      <vt:lpstr>Evaluation: Creep</vt:lpstr>
      <vt:lpstr>Evaluation: Creep</vt:lpstr>
      <vt:lpstr>Outlook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Kleindiek</dc:creator>
  <cp:lastModifiedBy>David Kleindiek</cp:lastModifiedBy>
  <cp:revision>12</cp:revision>
  <dcterms:created xsi:type="dcterms:W3CDTF">2024-07-25T08:21:50Z</dcterms:created>
  <dcterms:modified xsi:type="dcterms:W3CDTF">2024-07-29T12:39:58Z</dcterms:modified>
</cp:coreProperties>
</file>